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9"/>
  </p:notesMasterIdLst>
  <p:sldIdLst>
    <p:sldId id="869" r:id="rId2"/>
    <p:sldId id="1126" r:id="rId3"/>
    <p:sldId id="1189" r:id="rId4"/>
    <p:sldId id="1190" r:id="rId5"/>
    <p:sldId id="1191" r:id="rId6"/>
    <p:sldId id="1192" r:id="rId7"/>
    <p:sldId id="1193" r:id="rId8"/>
    <p:sldId id="1194" r:id="rId9"/>
    <p:sldId id="1195" r:id="rId10"/>
    <p:sldId id="1196" r:id="rId11"/>
    <p:sldId id="1140" r:id="rId12"/>
    <p:sldId id="1141" r:id="rId13"/>
    <p:sldId id="1142" r:id="rId14"/>
    <p:sldId id="1143" r:id="rId15"/>
    <p:sldId id="1144" r:id="rId16"/>
    <p:sldId id="1145" r:id="rId17"/>
    <p:sldId id="1146" r:id="rId18"/>
    <p:sldId id="1147" r:id="rId19"/>
    <p:sldId id="1148" r:id="rId20"/>
    <p:sldId id="1149" r:id="rId21"/>
    <p:sldId id="1150" r:id="rId22"/>
    <p:sldId id="1151" r:id="rId23"/>
    <p:sldId id="1152" r:id="rId24"/>
    <p:sldId id="1153" r:id="rId25"/>
    <p:sldId id="1154" r:id="rId26"/>
    <p:sldId id="1155" r:id="rId27"/>
    <p:sldId id="1156" r:id="rId28"/>
    <p:sldId id="1157" r:id="rId29"/>
    <p:sldId id="1158" r:id="rId30"/>
    <p:sldId id="1159" r:id="rId31"/>
    <p:sldId id="1160" r:id="rId32"/>
    <p:sldId id="1161" r:id="rId33"/>
    <p:sldId id="1167" r:id="rId34"/>
    <p:sldId id="1168" r:id="rId35"/>
    <p:sldId id="1169" r:id="rId36"/>
    <p:sldId id="1170" r:id="rId37"/>
    <p:sldId id="1171" r:id="rId38"/>
    <p:sldId id="1172" r:id="rId39"/>
    <p:sldId id="1173" r:id="rId40"/>
    <p:sldId id="1174" r:id="rId41"/>
    <p:sldId id="1175" r:id="rId42"/>
    <p:sldId id="1176" r:id="rId43"/>
    <p:sldId id="1177" r:id="rId44"/>
    <p:sldId id="1178" r:id="rId45"/>
    <p:sldId id="1179" r:id="rId46"/>
    <p:sldId id="1180" r:id="rId47"/>
    <p:sldId id="1181" r:id="rId48"/>
    <p:sldId id="1182" r:id="rId49"/>
    <p:sldId id="1183" r:id="rId50"/>
    <p:sldId id="1184" r:id="rId51"/>
    <p:sldId id="1185" r:id="rId52"/>
    <p:sldId id="1186" r:id="rId53"/>
    <p:sldId id="1162" r:id="rId54"/>
    <p:sldId id="1163" r:id="rId55"/>
    <p:sldId id="1164" r:id="rId56"/>
    <p:sldId id="1165" r:id="rId57"/>
    <p:sldId id="116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6"/>
    <a:srgbClr val="FAFE00"/>
    <a:srgbClr val="FFFE08"/>
    <a:srgbClr val="7F3F06"/>
    <a:srgbClr val="FAFF00"/>
    <a:srgbClr val="9BBB59"/>
    <a:srgbClr val="FCFD0B"/>
    <a:srgbClr val="F8FF00"/>
    <a:srgbClr val="FA0C0E"/>
    <a:srgbClr val="FD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3535" autoAdjust="0"/>
  </p:normalViewPr>
  <p:slideViewPr>
    <p:cSldViewPr snapToGrid="0">
      <p:cViewPr>
        <p:scale>
          <a:sx n="100" d="100"/>
          <a:sy n="100" d="100"/>
        </p:scale>
        <p:origin x="1258" y="139"/>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image processing, low-pass filtering smooths the image by retaining low-frequency details and removing high-frequency ones such as edges or noise. The three common filters are Box, Gaussian, and Bilateral.</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The simplest, separable lowpass filter kernel is the </a:t>
            </a:r>
            <a:r>
              <a:rPr lang="en-US" sz="1800" b="0" i="1" dirty="0">
                <a:solidFill>
                  <a:srgbClr val="242021"/>
                </a:solidFill>
                <a:effectLst/>
                <a:latin typeface="TimesTen-Italic"/>
              </a:rPr>
              <a:t>box kernel</a:t>
            </a:r>
            <a:r>
              <a:rPr lang="en-US" sz="1800" b="0" i="0" dirty="0">
                <a:solidFill>
                  <a:srgbClr val="242021"/>
                </a:solidFill>
                <a:effectLst/>
                <a:latin typeface="TimesTen-Roman"/>
              </a:rPr>
              <a:t>, whose coefficients of kernel have the same value (typically 1)</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19137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2800" dirty="0"/>
              <a:t>4 Figure shows the results of applying kernel filters of different sizes to a test pattern image of size 1024 × 1024 pixels.</a:t>
            </a:r>
          </a:p>
          <a:p>
            <a:r>
              <a:rPr lang="en-US" sz="1800" b="0" i="0" dirty="0">
                <a:solidFill>
                  <a:srgbClr val="242021"/>
                </a:solidFill>
                <a:effectLst/>
                <a:latin typeface="TimesTen-Roman"/>
              </a:rPr>
              <a:t>For </a:t>
            </a:r>
            <a:r>
              <a:rPr lang="en-US" sz="1800" b="0" i="1" dirty="0">
                <a:solidFill>
                  <a:srgbClr val="242021"/>
                </a:solidFill>
                <a:effectLst/>
                <a:latin typeface="TimesTen-Italic"/>
              </a:rPr>
              <a:t>m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3, we note a slight overall blurring of the image</a:t>
            </a:r>
            <a:r>
              <a:rPr lang="en-US" dirty="0"/>
              <a:t> </a:t>
            </a:r>
            <a:br>
              <a:rPr lang="en-US" dirty="0"/>
            </a:br>
            <a:r>
              <a:rPr lang="en-US" sz="1800" b="0" i="0" dirty="0">
                <a:solidFill>
                  <a:srgbClr val="242021"/>
                </a:solidFill>
                <a:effectLst/>
                <a:latin typeface="TimesTen-Roman"/>
              </a:rPr>
              <a:t>The filtered image also has a thin gray border, the result of zero-padding the image prior to filtering</a:t>
            </a:r>
            <a:r>
              <a:rPr lang="en-US" dirty="0"/>
              <a:t> </a:t>
            </a:r>
            <a:br>
              <a:rPr lang="en-US" dirty="0"/>
            </a:br>
            <a:r>
              <a:rPr lang="en-US" sz="1800" b="0" i="0" dirty="0">
                <a:solidFill>
                  <a:srgbClr val="242021"/>
                </a:solidFill>
                <a:effectLst/>
                <a:latin typeface="TimesTen-Roman"/>
              </a:rPr>
              <a:t>Using the 11 11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resulted in more pronounced blurring throughout the image, including a more prominent dark border</a:t>
            </a:r>
          </a:p>
          <a:p>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271943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 </a:t>
            </a:r>
            <a:r>
              <a:rPr lang="en-US" b="1" dirty="0"/>
              <a:t>Gaussian kernel filter</a:t>
            </a:r>
            <a:r>
              <a:rPr lang="en-US" dirty="0"/>
              <a:t> (or </a:t>
            </a:r>
            <a:r>
              <a:rPr lang="en-US" b="1" dirty="0"/>
              <a:t>Gaussian blur</a:t>
            </a:r>
            <a:r>
              <a:rPr lang="en-US" dirty="0"/>
              <a:t>) is a type of image processing filter used to smooth or blur images and remove noise. It's based on the </a:t>
            </a:r>
            <a:r>
              <a:rPr lang="en-US" b="1" dirty="0"/>
              <a:t>Gaussian function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22276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391310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a:t>
            </a:r>
            <a:r>
              <a:rPr lang="en-US" b="1" dirty="0"/>
              <a:t>Box kernel</a:t>
            </a:r>
            <a:r>
              <a:rPr lang="en-US" dirty="0"/>
              <a:t> and the </a:t>
            </a:r>
            <a:r>
              <a:rPr lang="en-US" b="1" dirty="0"/>
              <a:t>Gaussian kernel </a:t>
            </a:r>
            <a:r>
              <a:rPr lang="en-US" dirty="0"/>
              <a:t>you'll notice that with kernels of the same size, the box kernel blurs and distorts the shape of the image, while the Gaussian kernel only blurs it. Compared to a 43x43 Gaussian kernel, we see that the level of blur is similar, but when using the Gaussian kernel, the shapes of the details are still preserved. Therefore, in image processing, when the goal is to smooth the image, the Gaussian kernel is more commonly used."</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628021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shape depends on the image content</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546980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LOWPASS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72D186E0-7715-80EF-AC53-CC87C5478063}"/>
              </a:ext>
            </a:extLst>
          </p:cNvPr>
          <p:cNvSpPr>
            <a:spLocks noGrp="1"/>
          </p:cNvSpPr>
          <p:nvPr>
            <p:ph type="title"/>
          </p:nvPr>
        </p:nvSpPr>
        <p:spPr>
          <a:xfrm>
            <a:off x="335360" y="145499"/>
            <a:ext cx="7406613" cy="369524"/>
          </a:xfrm>
        </p:spPr>
        <p:txBody>
          <a:bodyPr/>
          <a:lstStyle/>
          <a:p>
            <a:r>
              <a:rPr lang="en-US" dirty="0"/>
              <a:t>BOX FILTER KERNEL</a:t>
            </a:r>
          </a:p>
        </p:txBody>
      </p:sp>
      <p:pic>
        <p:nvPicPr>
          <p:cNvPr id="7" name="Picture 6">
            <a:extLst>
              <a:ext uri="{FF2B5EF4-FFF2-40B4-BE49-F238E27FC236}">
                <a16:creationId xmlns:a16="http://schemas.microsoft.com/office/drawing/2014/main" id="{CD5501D0-1C43-3D71-EC91-81FDF43BE03A}"/>
              </a:ext>
            </a:extLst>
          </p:cNvPr>
          <p:cNvPicPr>
            <a:picLocks noChangeAspect="1"/>
          </p:cNvPicPr>
          <p:nvPr/>
        </p:nvPicPr>
        <p:blipFill>
          <a:blip r:embed="rId2"/>
          <a:stretch>
            <a:fillRect/>
          </a:stretch>
        </p:blipFill>
        <p:spPr>
          <a:xfrm>
            <a:off x="6639995" y="1238239"/>
            <a:ext cx="4252383" cy="4381522"/>
          </a:xfrm>
          <a:prstGeom prst="rect">
            <a:avLst/>
          </a:prstGeom>
        </p:spPr>
      </p:pic>
      <p:pic>
        <p:nvPicPr>
          <p:cNvPr id="9" name="Picture 8">
            <a:extLst>
              <a:ext uri="{FF2B5EF4-FFF2-40B4-BE49-F238E27FC236}">
                <a16:creationId xmlns:a16="http://schemas.microsoft.com/office/drawing/2014/main" id="{FC9E4843-73A6-DC52-92CD-BF5BE57CBC06}"/>
              </a:ext>
            </a:extLst>
          </p:cNvPr>
          <p:cNvPicPr>
            <a:picLocks noChangeAspect="1"/>
          </p:cNvPicPr>
          <p:nvPr/>
        </p:nvPicPr>
        <p:blipFill>
          <a:blip r:embed="rId3"/>
          <a:srcRect/>
          <a:stretch/>
        </p:blipFill>
        <p:spPr>
          <a:xfrm>
            <a:off x="1180990" y="1238239"/>
            <a:ext cx="4252381" cy="4381522"/>
          </a:xfrm>
          <a:prstGeom prst="rect">
            <a:avLst/>
          </a:prstGeom>
        </p:spPr>
      </p:pic>
      <p:sp>
        <p:nvSpPr>
          <p:cNvPr id="10" name="TextBox 9">
            <a:extLst>
              <a:ext uri="{FF2B5EF4-FFF2-40B4-BE49-F238E27FC236}">
                <a16:creationId xmlns:a16="http://schemas.microsoft.com/office/drawing/2014/main" id="{F4B9FA05-7B14-927B-076D-939A73B0112B}"/>
              </a:ext>
            </a:extLst>
          </p:cNvPr>
          <p:cNvSpPr txBox="1"/>
          <p:nvPr/>
        </p:nvSpPr>
        <p:spPr>
          <a:xfrm>
            <a:off x="2131218" y="5801671"/>
            <a:ext cx="189026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Box Filter</a:t>
            </a:r>
          </a:p>
        </p:txBody>
      </p:sp>
      <p:sp>
        <p:nvSpPr>
          <p:cNvPr id="11" name="TextBox 10">
            <a:extLst>
              <a:ext uri="{FF2B5EF4-FFF2-40B4-BE49-F238E27FC236}">
                <a16:creationId xmlns:a16="http://schemas.microsoft.com/office/drawing/2014/main" id="{1605026B-C828-66BA-0399-CCB802EA6099}"/>
              </a:ext>
            </a:extLst>
          </p:cNvPr>
          <p:cNvSpPr txBox="1"/>
          <p:nvPr/>
        </p:nvSpPr>
        <p:spPr>
          <a:xfrm>
            <a:off x="7534600" y="5801671"/>
            <a:ext cx="2001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Box Filter</a:t>
            </a:r>
          </a:p>
        </p:txBody>
      </p:sp>
    </p:spTree>
    <p:extLst>
      <p:ext uri="{BB962C8B-B14F-4D97-AF65-F5344CB8AC3E}">
        <p14:creationId xmlns:p14="http://schemas.microsoft.com/office/powerpoint/2010/main" val="240310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2"/>
          <a:srcRect t="3350"/>
          <a:stretch/>
        </p:blipFill>
        <p:spPr>
          <a:xfrm>
            <a:off x="44084" y="1028697"/>
            <a:ext cx="3975610" cy="3976969"/>
          </a:xfrm>
          <a:prstGeom prst="rect">
            <a:avLst/>
          </a:prstGeom>
        </p:spPr>
      </p:pic>
      <p:pic>
        <p:nvPicPr>
          <p:cNvPr id="17" name="Picture 16">
            <a:extLst>
              <a:ext uri="{FF2B5EF4-FFF2-40B4-BE49-F238E27FC236}">
                <a16:creationId xmlns:a16="http://schemas.microsoft.com/office/drawing/2014/main" id="{764E962C-018C-D418-0D03-CC2D44B62438}"/>
              </a:ext>
            </a:extLst>
          </p:cNvPr>
          <p:cNvPicPr>
            <a:picLocks noChangeAspect="1"/>
          </p:cNvPicPr>
          <p:nvPr/>
        </p:nvPicPr>
        <p:blipFill>
          <a:blip r:embed="rId3"/>
          <a:srcRect t="3118"/>
          <a:stretch/>
        </p:blipFill>
        <p:spPr>
          <a:xfrm>
            <a:off x="4038666" y="1028698"/>
            <a:ext cx="3988659" cy="3986493"/>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1.0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pPr marL="0" marR="0">
              <a:lnSpc>
                <a:spcPct val="107000"/>
              </a:lnSpc>
              <a:spcBef>
                <a:spcPts val="0"/>
              </a:spcBef>
              <a:spcAft>
                <a:spcPts val="800"/>
              </a:spcAft>
            </a:pPr>
            <a:r>
              <a:rPr lang="en-US" sz="2670" b="1" dirty="0">
                <a:effectLst/>
                <a:ea typeface="Calibri" panose="020F0502020204030204" pitchFamily="34" charset="0"/>
                <a:cs typeface="Times New Roman" panose="02020603050405020304" pitchFamily="18" charset="0"/>
              </a:rPr>
              <a:t>BILATERAL FILTER</a:t>
            </a:r>
            <a:endParaRPr lang="en-US" sz="2670"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845A9FC-B3E4-405B-F1AC-D79456EF1A38}"/>
              </a:ext>
            </a:extLst>
          </p:cNvPr>
          <p:cNvPicPr>
            <a:picLocks noChangeAspect="1"/>
          </p:cNvPicPr>
          <p:nvPr/>
        </p:nvPicPr>
        <p:blipFill>
          <a:blip r:embed="rId2"/>
          <a:stretch>
            <a:fillRect/>
          </a:stretch>
        </p:blipFill>
        <p:spPr>
          <a:xfrm>
            <a:off x="913180" y="4133850"/>
            <a:ext cx="3125486" cy="2286378"/>
          </a:xfrm>
          <a:prstGeom prst="rect">
            <a:avLst/>
          </a:prstGeom>
        </p:spPr>
      </p:pic>
      <p:pic>
        <p:nvPicPr>
          <p:cNvPr id="8" name="Picture 7">
            <a:extLst>
              <a:ext uri="{FF2B5EF4-FFF2-40B4-BE49-F238E27FC236}">
                <a16:creationId xmlns:a16="http://schemas.microsoft.com/office/drawing/2014/main" id="{16BD6953-42AB-1035-D80F-F2252E667D67}"/>
              </a:ext>
            </a:extLst>
          </p:cNvPr>
          <p:cNvPicPr>
            <a:picLocks noChangeAspect="1"/>
          </p:cNvPicPr>
          <p:nvPr/>
        </p:nvPicPr>
        <p:blipFill>
          <a:blip r:embed="rId3"/>
          <a:stretch>
            <a:fillRect/>
          </a:stretch>
        </p:blipFill>
        <p:spPr>
          <a:xfrm>
            <a:off x="1657269" y="2390384"/>
            <a:ext cx="1181265" cy="1676634"/>
          </a:xfrm>
          <a:prstGeom prst="rect">
            <a:avLst/>
          </a:prstGeom>
        </p:spPr>
      </p:pic>
      <p:pic>
        <p:nvPicPr>
          <p:cNvPr id="10" name="Picture 9">
            <a:extLst>
              <a:ext uri="{FF2B5EF4-FFF2-40B4-BE49-F238E27FC236}">
                <a16:creationId xmlns:a16="http://schemas.microsoft.com/office/drawing/2014/main" id="{31EB4101-FE38-F7BB-6A15-42854878D5AE}"/>
              </a:ext>
            </a:extLst>
          </p:cNvPr>
          <p:cNvPicPr>
            <a:picLocks noChangeAspect="1"/>
          </p:cNvPicPr>
          <p:nvPr/>
        </p:nvPicPr>
        <p:blipFill>
          <a:blip r:embed="rId4"/>
          <a:stretch>
            <a:fillRect/>
          </a:stretch>
        </p:blipFill>
        <p:spPr>
          <a:xfrm>
            <a:off x="1638216" y="1462862"/>
            <a:ext cx="1219370" cy="790685"/>
          </a:xfrm>
          <a:prstGeom prst="rect">
            <a:avLst/>
          </a:prstGeom>
        </p:spPr>
      </p:pic>
    </p:spTree>
    <p:extLst>
      <p:ext uri="{BB962C8B-B14F-4D97-AF65-F5344CB8AC3E}">
        <p14:creationId xmlns:p14="http://schemas.microsoft.com/office/powerpoint/2010/main" val="121124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979288" y="1207985"/>
            <a:ext cx="8954750" cy="4248743"/>
          </a:xfrm>
          <a:prstGeom prst="rect">
            <a:avLst/>
          </a:prstGeom>
        </p:spPr>
      </p:pic>
    </p:spTree>
    <p:extLst>
      <p:ext uri="{BB962C8B-B14F-4D97-AF65-F5344CB8AC3E}">
        <p14:creationId xmlns:p14="http://schemas.microsoft.com/office/powerpoint/2010/main" val="133046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81DCC9-EADF-262B-C3A6-E2A7FE616A5D}"/>
              </a:ext>
            </a:extLst>
          </p:cNvPr>
          <p:cNvPicPr>
            <a:picLocks noChangeAspect="1"/>
          </p:cNvPicPr>
          <p:nvPr/>
        </p:nvPicPr>
        <p:blipFill>
          <a:blip r:embed="rId2"/>
          <a:stretch>
            <a:fillRect/>
          </a:stretch>
        </p:blipFill>
        <p:spPr>
          <a:xfrm>
            <a:off x="0" y="157025"/>
            <a:ext cx="12192000" cy="6543949"/>
          </a:xfrm>
          <a:prstGeom prst="rect">
            <a:avLst/>
          </a:prstGeom>
        </p:spPr>
      </p:pic>
    </p:spTree>
    <p:extLst>
      <p:ext uri="{BB962C8B-B14F-4D97-AF65-F5344CB8AC3E}">
        <p14:creationId xmlns:p14="http://schemas.microsoft.com/office/powerpoint/2010/main" val="4172215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86292C-7D97-F5AD-375E-F9618ADC58E7}"/>
              </a:ext>
            </a:extLst>
          </p:cNvPr>
          <p:cNvPicPr>
            <a:picLocks noChangeAspect="1"/>
          </p:cNvPicPr>
          <p:nvPr/>
        </p:nvPicPr>
        <p:blipFill>
          <a:blip r:embed="rId2"/>
          <a:stretch>
            <a:fillRect/>
          </a:stretch>
        </p:blipFill>
        <p:spPr>
          <a:xfrm>
            <a:off x="0" y="188233"/>
            <a:ext cx="12192000" cy="6481533"/>
          </a:xfrm>
          <a:prstGeom prst="rect">
            <a:avLst/>
          </a:prstGeom>
        </p:spPr>
      </p:pic>
    </p:spTree>
    <p:extLst>
      <p:ext uri="{BB962C8B-B14F-4D97-AF65-F5344CB8AC3E}">
        <p14:creationId xmlns:p14="http://schemas.microsoft.com/office/powerpoint/2010/main" val="194218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Hình ảnh 3">
            <a:extLst>
              <a:ext uri="{FF2B5EF4-FFF2-40B4-BE49-F238E27FC236}">
                <a16:creationId xmlns:a16="http://schemas.microsoft.com/office/drawing/2014/main" id="{87F69A76-85B0-5D1E-1F8F-BF6080151874}"/>
              </a:ext>
            </a:extLst>
          </p:cNvPr>
          <p:cNvPicPr>
            <a:picLocks noChangeAspect="1"/>
          </p:cNvPicPr>
          <p:nvPr/>
        </p:nvPicPr>
        <p:blipFill>
          <a:blip r:embed="rId2"/>
          <a:stretch>
            <a:fillRect/>
          </a:stretch>
        </p:blipFill>
        <p:spPr>
          <a:xfrm>
            <a:off x="1807321" y="1105695"/>
            <a:ext cx="7290371" cy="4646610"/>
          </a:xfrm>
          <a:prstGeom prst="rect">
            <a:avLst/>
          </a:prstGeom>
        </p:spPr>
      </p:pic>
      <p:pic>
        <p:nvPicPr>
          <p:cNvPr id="6" name="Hình ảnh 5">
            <a:extLst>
              <a:ext uri="{FF2B5EF4-FFF2-40B4-BE49-F238E27FC236}">
                <a16:creationId xmlns:a16="http://schemas.microsoft.com/office/drawing/2014/main" id="{B4810CCB-42AF-97F4-62F3-BC525E5BDAA7}"/>
              </a:ext>
            </a:extLst>
          </p:cNvPr>
          <p:cNvPicPr>
            <a:picLocks noChangeAspect="1"/>
          </p:cNvPicPr>
          <p:nvPr/>
        </p:nvPicPr>
        <p:blipFill>
          <a:blip r:embed="rId3"/>
          <a:stretch>
            <a:fillRect/>
          </a:stretch>
        </p:blipFill>
        <p:spPr>
          <a:xfrm>
            <a:off x="5848980" y="1294849"/>
            <a:ext cx="5917559" cy="4268302"/>
          </a:xfrm>
          <a:prstGeom prst="rect">
            <a:avLst/>
          </a:prstGeom>
        </p:spPr>
      </p:pic>
    </p:spTree>
    <p:extLst>
      <p:ext uri="{BB962C8B-B14F-4D97-AF65-F5344CB8AC3E}">
        <p14:creationId xmlns:p14="http://schemas.microsoft.com/office/powerpoint/2010/main" val="57935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199" y="2487231"/>
            <a:ext cx="2764934" cy="1694496"/>
          </a:xfrm>
          <a:prstGeom prst="rect">
            <a:avLst/>
          </a:prstGeom>
        </p:spPr>
      </p:pic>
      <p:pic>
        <p:nvPicPr>
          <p:cNvPr id="1026" name="Picture 2">
            <a:extLst>
              <a:ext uri="{FF2B5EF4-FFF2-40B4-BE49-F238E27FC236}">
                <a16:creationId xmlns:a16="http://schemas.microsoft.com/office/drawing/2014/main" id="{E888CBD1-9596-78C8-C3DE-B1E599F0E6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323" y="1391404"/>
            <a:ext cx="2764934" cy="2191654"/>
          </a:xfrm>
          <a:prstGeom prst="rect">
            <a:avLst/>
          </a:prstGeom>
          <a:noFill/>
          <a:extLst>
            <a:ext uri="{909E8E84-426E-40DD-AFC4-6F175D3DCCD1}">
              <a14:hiddenFill xmlns:a14="http://schemas.microsoft.com/office/drawing/2010/main">
                <a:solidFill>
                  <a:srgbClr val="FFFFFF"/>
                </a:solidFill>
              </a14:hiddenFill>
            </a:ext>
          </a:extLst>
        </p:spPr>
      </p:pic>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584" y="2584208"/>
            <a:ext cx="2714934" cy="1851660"/>
          </a:xfrm>
          <a:prstGeom prst="rect">
            <a:avLst/>
          </a:prstGeom>
        </p:spPr>
      </p:pic>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552" y="1391404"/>
            <a:ext cx="3141032" cy="2413635"/>
          </a:xfrm>
          <a:prstGeom prst="rect">
            <a:avLst/>
          </a:prstGeom>
        </p:spPr>
      </p:pic>
    </p:spTree>
    <p:extLst>
      <p:ext uri="{BB962C8B-B14F-4D97-AF65-F5344CB8AC3E}">
        <p14:creationId xmlns:p14="http://schemas.microsoft.com/office/powerpoint/2010/main" val="128543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8633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844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LOW-PASS FILTER</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6" y="1295526"/>
              <a:ext cx="5246783"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BOX FILTER</a:t>
              </a: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GAUSSIAN FILTER</a:t>
              </a:r>
              <a:endParaRPr lang="en-US" sz="3200" b="1" dirty="0">
                <a:effectLst/>
              </a:endParaRPr>
            </a:p>
          </p:txBody>
        </p:sp>
      </p:grpSp>
      <p:grpSp>
        <p:nvGrpSpPr>
          <p:cNvPr id="20" name="Nhóm 19">
            <a:extLst>
              <a:ext uri="{FF2B5EF4-FFF2-40B4-BE49-F238E27FC236}">
                <a16:creationId xmlns:a16="http://schemas.microsoft.com/office/drawing/2014/main" id="{11B5A7A3-9C27-4594-87C2-C54311CC9897}"/>
              </a:ext>
            </a:extLst>
          </p:cNvPr>
          <p:cNvGrpSpPr/>
          <p:nvPr/>
        </p:nvGrpSpPr>
        <p:grpSpPr>
          <a:xfrm>
            <a:off x="4896456" y="4577588"/>
            <a:ext cx="5246783" cy="984885"/>
            <a:chOff x="4896456" y="4577588"/>
            <a:chExt cx="6500549" cy="984885"/>
          </a:xfrm>
        </p:grpSpPr>
        <p:sp>
          <p:nvSpPr>
            <p:cNvPr id="22" name="Hình chữ nhật 21">
              <a:extLst>
                <a:ext uri="{FF2B5EF4-FFF2-40B4-BE49-F238E27FC236}">
                  <a16:creationId xmlns:a16="http://schemas.microsoft.com/office/drawing/2014/main" id="{C8B19EDF-A2A0-4097-82BF-595AA010DE9C}"/>
                </a:ext>
              </a:extLst>
            </p:cNvPr>
            <p:cNvSpPr/>
            <p:nvPr/>
          </p:nvSpPr>
          <p:spPr>
            <a:xfrm>
              <a:off x="4896456" y="4587015"/>
              <a:ext cx="6500549" cy="97545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5E9092C5-5ADA-49C9-84E1-B9D40985D96B}"/>
                </a:ext>
              </a:extLst>
            </p:cNvPr>
            <p:cNvSpPr txBox="1"/>
            <p:nvPr/>
          </p:nvSpPr>
          <p:spPr>
            <a:xfrm>
              <a:off x="4902304" y="4577588"/>
              <a:ext cx="6176962" cy="984885"/>
            </a:xfrm>
            <a:prstGeom prst="rect">
              <a:avLst/>
            </a:prstGeom>
            <a:noFill/>
          </p:spPr>
          <p:txBody>
            <a:bodyPr wrap="square">
              <a:spAutoFit/>
            </a:bodyPr>
            <a:lstStyle/>
            <a:p>
              <a:pPr rtl="0"/>
              <a:r>
                <a:rPr lang="en-US" sz="4000" b="1" i="0" cap="all" dirty="0">
                  <a:solidFill>
                    <a:srgbClr val="231F20"/>
                  </a:solidFill>
                  <a:effectLst/>
                </a:rPr>
                <a:t>03</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BILATERAL FILTER</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8072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5551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105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612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71511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719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2155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3868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230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874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r>
              <a:rPr lang="en-US" dirty="0"/>
              <a:t>BOX FILTER KERNEL</a:t>
            </a:r>
          </a:p>
        </p:txBody>
      </p:sp>
      <p:pic>
        <p:nvPicPr>
          <p:cNvPr id="5" name="Hình ảnh 4">
            <a:extLst>
              <a:ext uri="{FF2B5EF4-FFF2-40B4-BE49-F238E27FC236}">
                <a16:creationId xmlns:a16="http://schemas.microsoft.com/office/drawing/2014/main" id="{B977E9CE-BF8A-1216-668F-F037E7FCFD43}"/>
              </a:ext>
            </a:extLst>
          </p:cNvPr>
          <p:cNvPicPr>
            <a:picLocks noChangeAspect="1"/>
          </p:cNvPicPr>
          <p:nvPr/>
        </p:nvPicPr>
        <p:blipFill>
          <a:blip r:embed="rId3"/>
          <a:stretch>
            <a:fillRect/>
          </a:stretch>
        </p:blipFill>
        <p:spPr>
          <a:xfrm>
            <a:off x="4627122" y="1107958"/>
            <a:ext cx="2792155" cy="2334425"/>
          </a:xfrm>
          <a:prstGeom prst="rect">
            <a:avLst/>
          </a:prstGeom>
        </p:spPr>
      </p:pic>
      <p:pic>
        <p:nvPicPr>
          <p:cNvPr id="29" name="Hình ảnh 28">
            <a:extLst>
              <a:ext uri="{FF2B5EF4-FFF2-40B4-BE49-F238E27FC236}">
                <a16:creationId xmlns:a16="http://schemas.microsoft.com/office/drawing/2014/main" id="{263B5812-9688-B5DB-4ACF-FFAA56B27933}"/>
              </a:ext>
            </a:extLst>
          </p:cNvPr>
          <p:cNvPicPr>
            <a:picLocks noChangeAspect="1"/>
          </p:cNvPicPr>
          <p:nvPr/>
        </p:nvPicPr>
        <p:blipFill>
          <a:blip r:embed="rId4"/>
          <a:stretch>
            <a:fillRect/>
          </a:stretch>
        </p:blipFill>
        <p:spPr>
          <a:xfrm>
            <a:off x="8861502" y="1184327"/>
            <a:ext cx="2205554" cy="2195001"/>
          </a:xfrm>
          <a:prstGeom prst="rect">
            <a:avLst/>
          </a:prstGeom>
        </p:spPr>
      </p:pic>
      <p:cxnSp>
        <p:nvCxnSpPr>
          <p:cNvPr id="31" name="Đường kết nối Mũi tên Thẳng 30">
            <a:extLst>
              <a:ext uri="{FF2B5EF4-FFF2-40B4-BE49-F238E27FC236}">
                <a16:creationId xmlns:a16="http://schemas.microsoft.com/office/drawing/2014/main" id="{52489F49-07D5-46B9-6684-E5167F74286B}"/>
              </a:ext>
            </a:extLst>
          </p:cNvPr>
          <p:cNvCxnSpPr>
            <a:cxnSpLocks/>
          </p:cNvCxnSpPr>
          <p:nvPr/>
        </p:nvCxnSpPr>
        <p:spPr>
          <a:xfrm>
            <a:off x="7605131" y="2260302"/>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Hình ảnh 35">
            <a:extLst>
              <a:ext uri="{FF2B5EF4-FFF2-40B4-BE49-F238E27FC236}">
                <a16:creationId xmlns:a16="http://schemas.microsoft.com/office/drawing/2014/main" id="{BF87A7CC-3FC3-7826-C43C-433C01C8C5FA}"/>
              </a:ext>
            </a:extLst>
          </p:cNvPr>
          <p:cNvPicPr>
            <a:picLocks noChangeAspect="1"/>
          </p:cNvPicPr>
          <p:nvPr/>
        </p:nvPicPr>
        <p:blipFill>
          <a:blip r:embed="rId5"/>
          <a:stretch>
            <a:fillRect/>
          </a:stretch>
        </p:blipFill>
        <p:spPr>
          <a:xfrm>
            <a:off x="1002372" y="1204330"/>
            <a:ext cx="2151563" cy="2151563"/>
          </a:xfrm>
          <a:prstGeom prst="rect">
            <a:avLst/>
          </a:prstGeom>
        </p:spPr>
      </p:pic>
      <p:sp>
        <p:nvSpPr>
          <p:cNvPr id="37" name="Tiêu đề 1">
            <a:extLst>
              <a:ext uri="{FF2B5EF4-FFF2-40B4-BE49-F238E27FC236}">
                <a16:creationId xmlns:a16="http://schemas.microsoft.com/office/drawing/2014/main" id="{A2ECB218-4D20-E6B0-848B-1676F5104C47}"/>
              </a:ext>
            </a:extLst>
          </p:cNvPr>
          <p:cNvSpPr txBox="1">
            <a:spLocks/>
          </p:cNvSpPr>
          <p:nvPr/>
        </p:nvSpPr>
        <p:spPr>
          <a:xfrm>
            <a:off x="1135478" y="3538755"/>
            <a:ext cx="188534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Box filter kernel</a:t>
            </a:r>
          </a:p>
        </p:txBody>
      </p:sp>
      <p:cxnSp>
        <p:nvCxnSpPr>
          <p:cNvPr id="38" name="Đường kết nối Mũi tên Thẳng 37">
            <a:extLst>
              <a:ext uri="{FF2B5EF4-FFF2-40B4-BE49-F238E27FC236}">
                <a16:creationId xmlns:a16="http://schemas.microsoft.com/office/drawing/2014/main" id="{751BBA6A-B6FE-AE34-F85B-5EC117EA57E8}"/>
              </a:ext>
            </a:extLst>
          </p:cNvPr>
          <p:cNvCxnSpPr>
            <a:cxnSpLocks/>
          </p:cNvCxnSpPr>
          <p:nvPr/>
        </p:nvCxnSpPr>
        <p:spPr>
          <a:xfrm>
            <a:off x="3419706" y="2281827"/>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êu đề 1">
            <a:extLst>
              <a:ext uri="{FF2B5EF4-FFF2-40B4-BE49-F238E27FC236}">
                <a16:creationId xmlns:a16="http://schemas.microsoft.com/office/drawing/2014/main" id="{13749FBE-A9EF-2CDB-A330-6D9120E14E0F}"/>
              </a:ext>
            </a:extLst>
          </p:cNvPr>
          <p:cNvSpPr txBox="1">
            <a:spLocks/>
          </p:cNvSpPr>
          <p:nvPr/>
        </p:nvSpPr>
        <p:spPr>
          <a:xfrm>
            <a:off x="3180308" y="1881261"/>
            <a:ext cx="1420441"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Normalize</a:t>
            </a:r>
          </a:p>
        </p:txBody>
      </p:sp>
      <p:sp>
        <p:nvSpPr>
          <p:cNvPr id="40" name="Tiêu đề 1">
            <a:extLst>
              <a:ext uri="{FF2B5EF4-FFF2-40B4-BE49-F238E27FC236}">
                <a16:creationId xmlns:a16="http://schemas.microsoft.com/office/drawing/2014/main" id="{76D2AF75-9BD3-4665-17CE-5AA670CB8A11}"/>
              </a:ext>
            </a:extLst>
          </p:cNvPr>
          <p:cNvSpPr txBox="1">
            <a:spLocks/>
          </p:cNvSpPr>
          <p:nvPr/>
        </p:nvSpPr>
        <p:spPr>
          <a:xfrm>
            <a:off x="4490223" y="3538755"/>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 = 9</a:t>
            </a:r>
          </a:p>
        </p:txBody>
      </p:sp>
      <p:sp>
        <p:nvSpPr>
          <p:cNvPr id="41" name="Tiêu đề 1">
            <a:extLst>
              <a:ext uri="{FF2B5EF4-FFF2-40B4-BE49-F238E27FC236}">
                <a16:creationId xmlns:a16="http://schemas.microsoft.com/office/drawing/2014/main" id="{38D44D41-5EF0-3313-1F1A-2861B677C94C}"/>
              </a:ext>
            </a:extLst>
          </p:cNvPr>
          <p:cNvSpPr txBox="1">
            <a:spLocks/>
          </p:cNvSpPr>
          <p:nvPr/>
        </p:nvSpPr>
        <p:spPr>
          <a:xfrm>
            <a:off x="652697" y="4117245"/>
            <a:ext cx="10557995" cy="180776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Normalize:</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ensure that the sum of all values in the kernel equals 1.</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When applied to a region with uniform intensity (e.g., all pixels have a gray value of 100), the filtered result should retain the same intensity.</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prevent increasing or decreasing the overall brightness of the image (i.e., to avoid altering the overall     color balance).</a:t>
            </a:r>
          </a:p>
        </p:txBody>
      </p:sp>
    </p:spTree>
    <p:extLst>
      <p:ext uri="{BB962C8B-B14F-4D97-AF65-F5344CB8AC3E}">
        <p14:creationId xmlns:p14="http://schemas.microsoft.com/office/powerpoint/2010/main" val="1909194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1415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1009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7935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24896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3399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77689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6599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3759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2694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401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91BA1189-D9D3-09FC-4B7A-E21C8B52E84E}"/>
              </a:ext>
            </a:extLst>
          </p:cNvPr>
          <p:cNvPicPr>
            <a:picLocks noChangeAspect="1"/>
          </p:cNvPicPr>
          <p:nvPr/>
        </p:nvPicPr>
        <p:blipFill>
          <a:blip r:embed="rId3"/>
          <a:stretch>
            <a:fillRect/>
          </a:stretch>
        </p:blipFill>
        <p:spPr>
          <a:xfrm>
            <a:off x="371306" y="1982625"/>
            <a:ext cx="2471307" cy="2471307"/>
          </a:xfrm>
          <a:prstGeom prst="rect">
            <a:avLst/>
          </a:prstGeom>
        </p:spPr>
      </p:pic>
      <p:pic>
        <p:nvPicPr>
          <p:cNvPr id="7" name="Hình ảnh 6">
            <a:extLst>
              <a:ext uri="{FF2B5EF4-FFF2-40B4-BE49-F238E27FC236}">
                <a16:creationId xmlns:a16="http://schemas.microsoft.com/office/drawing/2014/main" id="{DA313FE8-3C9C-888C-9698-6DA08FC052FA}"/>
              </a:ext>
            </a:extLst>
          </p:cNvPr>
          <p:cNvPicPr>
            <a:picLocks noChangeAspect="1"/>
          </p:cNvPicPr>
          <p:nvPr/>
        </p:nvPicPr>
        <p:blipFill>
          <a:blip r:embed="rId4"/>
          <a:stretch>
            <a:fillRect/>
          </a:stretch>
        </p:blipFill>
        <p:spPr>
          <a:xfrm>
            <a:off x="3331098" y="1982625"/>
            <a:ext cx="2455329" cy="2471307"/>
          </a:xfrm>
          <a:prstGeom prst="rect">
            <a:avLst/>
          </a:prstGeom>
        </p:spPr>
      </p:pic>
      <p:pic>
        <p:nvPicPr>
          <p:cNvPr id="9" name="Hình ảnh 8">
            <a:extLst>
              <a:ext uri="{FF2B5EF4-FFF2-40B4-BE49-F238E27FC236}">
                <a16:creationId xmlns:a16="http://schemas.microsoft.com/office/drawing/2014/main" id="{79864A44-29AC-FAB8-8CAD-ED5334A60D12}"/>
              </a:ext>
            </a:extLst>
          </p:cNvPr>
          <p:cNvPicPr>
            <a:picLocks noChangeAspect="1"/>
          </p:cNvPicPr>
          <p:nvPr/>
        </p:nvPicPr>
        <p:blipFill>
          <a:blip r:embed="rId5"/>
          <a:stretch>
            <a:fillRect/>
          </a:stretch>
        </p:blipFill>
        <p:spPr>
          <a:xfrm>
            <a:off x="6170777" y="1982625"/>
            <a:ext cx="2465991" cy="2471306"/>
          </a:xfrm>
          <a:prstGeom prst="rect">
            <a:avLst/>
          </a:prstGeom>
        </p:spPr>
      </p:pic>
      <p:pic>
        <p:nvPicPr>
          <p:cNvPr id="11" name="Hình ảnh 10">
            <a:extLst>
              <a:ext uri="{FF2B5EF4-FFF2-40B4-BE49-F238E27FC236}">
                <a16:creationId xmlns:a16="http://schemas.microsoft.com/office/drawing/2014/main" id="{DB814D98-C79B-58E2-D6CA-0CB4FE41BDAB}"/>
              </a:ext>
            </a:extLst>
          </p:cNvPr>
          <p:cNvPicPr>
            <a:picLocks noChangeAspect="1"/>
          </p:cNvPicPr>
          <p:nvPr/>
        </p:nvPicPr>
        <p:blipFill>
          <a:blip r:embed="rId6"/>
          <a:stretch>
            <a:fillRect/>
          </a:stretch>
        </p:blipFill>
        <p:spPr>
          <a:xfrm>
            <a:off x="9021118" y="1982625"/>
            <a:ext cx="2465992" cy="2471306"/>
          </a:xfrm>
          <a:prstGeom prst="rect">
            <a:avLst/>
          </a:prstGeom>
        </p:spPr>
      </p:pic>
      <p:sp>
        <p:nvSpPr>
          <p:cNvPr id="13" name="Hộp Văn bản 12">
            <a:extLst>
              <a:ext uri="{FF2B5EF4-FFF2-40B4-BE49-F238E27FC236}">
                <a16:creationId xmlns:a16="http://schemas.microsoft.com/office/drawing/2014/main" id="{914CE164-4A36-FD86-A1C5-B5E0CB028F18}"/>
              </a:ext>
            </a:extLst>
          </p:cNvPr>
          <p:cNvSpPr txBox="1"/>
          <p:nvPr/>
        </p:nvSpPr>
        <p:spPr>
          <a:xfrm>
            <a:off x="-209761" y="4453931"/>
            <a:ext cx="3633440" cy="646331"/>
          </a:xfrm>
          <a:prstGeom prst="rect">
            <a:avLst/>
          </a:prstGeom>
          <a:noFill/>
        </p:spPr>
        <p:txBody>
          <a:bodyPr wrap="square">
            <a:spAutoFit/>
          </a:bodyPr>
          <a:lstStyle/>
          <a:p>
            <a:pPr algn="ctr"/>
            <a:r>
              <a:rPr lang="en-US" sz="1800" b="0" i="0" dirty="0">
                <a:solidFill>
                  <a:srgbClr val="242021"/>
                </a:solidFill>
                <a:effectLst/>
                <a:latin typeface="TimesTen-Roman"/>
              </a:rPr>
              <a:t>Test pattern</a:t>
            </a:r>
          </a:p>
          <a:p>
            <a:pPr algn="ctr"/>
            <a:r>
              <a:rPr lang="en-US" sz="1800" b="0" i="0" dirty="0">
                <a:solidFill>
                  <a:srgbClr val="242021"/>
                </a:solidFill>
                <a:effectLst/>
                <a:latin typeface="TimesTen-Roman"/>
              </a:rPr>
              <a:t>size 1024x1024</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pixels</a:t>
            </a:r>
            <a:endParaRPr lang="en-US" dirty="0"/>
          </a:p>
        </p:txBody>
      </p:sp>
      <p:sp>
        <p:nvSpPr>
          <p:cNvPr id="15" name="Hộp Văn bản 14">
            <a:extLst>
              <a:ext uri="{FF2B5EF4-FFF2-40B4-BE49-F238E27FC236}">
                <a16:creationId xmlns:a16="http://schemas.microsoft.com/office/drawing/2014/main" id="{5479BF8A-D91F-0D17-D8AE-FC04E4251D7B}"/>
              </a:ext>
            </a:extLst>
          </p:cNvPr>
          <p:cNvSpPr txBox="1"/>
          <p:nvPr/>
        </p:nvSpPr>
        <p:spPr>
          <a:xfrm>
            <a:off x="3436206" y="4453931"/>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3x3</a:t>
            </a:r>
            <a:r>
              <a:rPr lang="en-US" dirty="0"/>
              <a:t> </a:t>
            </a:r>
          </a:p>
        </p:txBody>
      </p:sp>
      <p:sp>
        <p:nvSpPr>
          <p:cNvPr id="16" name="Hộp Văn bản 15">
            <a:extLst>
              <a:ext uri="{FF2B5EF4-FFF2-40B4-BE49-F238E27FC236}">
                <a16:creationId xmlns:a16="http://schemas.microsoft.com/office/drawing/2014/main" id="{4A549D31-5E17-A8CF-C52C-519492459359}"/>
              </a:ext>
            </a:extLst>
          </p:cNvPr>
          <p:cNvSpPr txBox="1"/>
          <p:nvPr/>
        </p:nvSpPr>
        <p:spPr>
          <a:xfrm>
            <a:off x="6281216"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a:t>
            </a:r>
            <a:r>
              <a:rPr lang="en-US" dirty="0">
                <a:solidFill>
                  <a:srgbClr val="242021"/>
                </a:solidFill>
                <a:latin typeface="TimesTen-Roman"/>
              </a:rPr>
              <a:t>11</a:t>
            </a:r>
            <a:r>
              <a:rPr lang="en-US" sz="1800" b="0" i="0" dirty="0">
                <a:solidFill>
                  <a:srgbClr val="242021"/>
                </a:solidFill>
                <a:effectLst/>
                <a:latin typeface="TimesTen-Roman"/>
              </a:rPr>
              <a:t>x</a:t>
            </a:r>
            <a:r>
              <a:rPr lang="en-US" dirty="0">
                <a:solidFill>
                  <a:srgbClr val="242021"/>
                </a:solidFill>
                <a:latin typeface="TimesTen-Roman"/>
              </a:rPr>
              <a:t>11</a:t>
            </a:r>
            <a:r>
              <a:rPr lang="en-US" dirty="0"/>
              <a:t> </a:t>
            </a:r>
          </a:p>
        </p:txBody>
      </p:sp>
      <p:sp>
        <p:nvSpPr>
          <p:cNvPr id="17" name="Hộp Văn bản 16">
            <a:extLst>
              <a:ext uri="{FF2B5EF4-FFF2-40B4-BE49-F238E27FC236}">
                <a16:creationId xmlns:a16="http://schemas.microsoft.com/office/drawing/2014/main" id="{74515316-3747-9B98-17A1-E80A332737EA}"/>
              </a:ext>
            </a:extLst>
          </p:cNvPr>
          <p:cNvSpPr txBox="1"/>
          <p:nvPr/>
        </p:nvSpPr>
        <p:spPr>
          <a:xfrm>
            <a:off x="9128340"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21x2</a:t>
            </a:r>
            <a:r>
              <a:rPr lang="en-US" dirty="0">
                <a:solidFill>
                  <a:srgbClr val="242021"/>
                </a:solidFill>
                <a:latin typeface="TimesTen-Roman"/>
              </a:rPr>
              <a:t>1</a:t>
            </a:r>
            <a:r>
              <a:rPr lang="en-US" dirty="0"/>
              <a:t> </a:t>
            </a:r>
          </a:p>
        </p:txBody>
      </p:sp>
      <p:sp>
        <p:nvSpPr>
          <p:cNvPr id="18" name="Tiêu đề 1">
            <a:extLst>
              <a:ext uri="{FF2B5EF4-FFF2-40B4-BE49-F238E27FC236}">
                <a16:creationId xmlns:a16="http://schemas.microsoft.com/office/drawing/2014/main" id="{6986D66F-11E9-BF73-D52E-A59949F5FE07}"/>
              </a:ext>
            </a:extLst>
          </p:cNvPr>
          <p:cNvSpPr>
            <a:spLocks noGrp="1"/>
          </p:cNvSpPr>
          <p:nvPr>
            <p:ph type="title"/>
          </p:nvPr>
        </p:nvSpPr>
        <p:spPr>
          <a:xfrm>
            <a:off x="335360" y="145499"/>
            <a:ext cx="7406613" cy="369524"/>
          </a:xfrm>
        </p:spPr>
        <p:txBody>
          <a:bodyPr/>
          <a:lstStyle/>
          <a:p>
            <a:r>
              <a:rPr lang="en-US" dirty="0"/>
              <a:t>BOX FILTER KERNEL</a:t>
            </a:r>
          </a:p>
        </p:txBody>
      </p:sp>
      <p:sp>
        <p:nvSpPr>
          <p:cNvPr id="2" name="Oval 1">
            <a:extLst>
              <a:ext uri="{FF2B5EF4-FFF2-40B4-BE49-F238E27FC236}">
                <a16:creationId xmlns:a16="http://schemas.microsoft.com/office/drawing/2014/main" id="{E407672E-045F-D221-5980-8CB16A2F73DB}"/>
              </a:ext>
            </a:extLst>
          </p:cNvPr>
          <p:cNvSpPr/>
          <p:nvPr/>
        </p:nvSpPr>
        <p:spPr>
          <a:xfrm>
            <a:off x="9021118" y="2085975"/>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Oval 2">
            <a:extLst>
              <a:ext uri="{FF2B5EF4-FFF2-40B4-BE49-F238E27FC236}">
                <a16:creationId xmlns:a16="http://schemas.microsoft.com/office/drawing/2014/main" id="{89A93A51-7001-9BD6-FBE3-0350E6577D53}"/>
              </a:ext>
            </a:extLst>
          </p:cNvPr>
          <p:cNvSpPr/>
          <p:nvPr/>
        </p:nvSpPr>
        <p:spPr>
          <a:xfrm>
            <a:off x="9021118" y="4048126"/>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3866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05949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468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29837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1619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5751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980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90138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5339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14097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4619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1921E4C-A2D0-FE6A-80CF-6F35D12CF0B5}"/>
              </a:ext>
            </a:extLst>
          </p:cNvPr>
          <p:cNvSpPr>
            <a:spLocks noGrp="1"/>
          </p:cNvSpPr>
          <p:nvPr>
            <p:ph type="title"/>
          </p:nvPr>
        </p:nvSpPr>
        <p:spPr>
          <a:xfrm>
            <a:off x="335360" y="145499"/>
            <a:ext cx="7406613" cy="369524"/>
          </a:xfrm>
        </p:spPr>
        <p:txBody>
          <a:bodyPr/>
          <a:lstStyle/>
          <a:p>
            <a:r>
              <a:rPr lang="en-US" dirty="0"/>
              <a:t>GAUSSIAN FILTER KERNEL</a:t>
            </a:r>
          </a:p>
        </p:txBody>
      </p:sp>
      <p:pic>
        <p:nvPicPr>
          <p:cNvPr id="2" name="Hình ảnh 1">
            <a:extLst>
              <a:ext uri="{FF2B5EF4-FFF2-40B4-BE49-F238E27FC236}">
                <a16:creationId xmlns:a16="http://schemas.microsoft.com/office/drawing/2014/main" id="{D07AA24C-A4C8-490F-A789-8EED4F182224}"/>
              </a:ext>
            </a:extLst>
          </p:cNvPr>
          <p:cNvPicPr>
            <a:picLocks noChangeAspect="1"/>
          </p:cNvPicPr>
          <p:nvPr/>
        </p:nvPicPr>
        <p:blipFill>
          <a:blip r:embed="rId3"/>
          <a:stretch>
            <a:fillRect/>
          </a:stretch>
        </p:blipFill>
        <p:spPr>
          <a:xfrm>
            <a:off x="5989845" y="1026158"/>
            <a:ext cx="4956701" cy="4586683"/>
          </a:xfrm>
          <a:prstGeom prst="rect">
            <a:avLst/>
          </a:prstGeom>
        </p:spPr>
      </p:pic>
      <p:pic>
        <p:nvPicPr>
          <p:cNvPr id="4" name="Hình ảnh 3">
            <a:extLst>
              <a:ext uri="{FF2B5EF4-FFF2-40B4-BE49-F238E27FC236}">
                <a16:creationId xmlns:a16="http://schemas.microsoft.com/office/drawing/2014/main" id="{329EB0A8-F639-4A83-BD25-53CA7F1770D6}"/>
              </a:ext>
            </a:extLst>
          </p:cNvPr>
          <p:cNvPicPr>
            <a:picLocks noChangeAspect="1"/>
          </p:cNvPicPr>
          <p:nvPr/>
        </p:nvPicPr>
        <p:blipFill>
          <a:blip r:embed="rId4"/>
          <a:stretch>
            <a:fillRect/>
          </a:stretch>
        </p:blipFill>
        <p:spPr>
          <a:xfrm>
            <a:off x="335360" y="659395"/>
            <a:ext cx="4124901" cy="733527"/>
          </a:xfrm>
          <a:prstGeom prst="rect">
            <a:avLst/>
          </a:prstGeom>
        </p:spPr>
      </p:pic>
      <p:pic>
        <p:nvPicPr>
          <p:cNvPr id="3" name="Hình ảnh 2">
            <a:extLst>
              <a:ext uri="{FF2B5EF4-FFF2-40B4-BE49-F238E27FC236}">
                <a16:creationId xmlns:a16="http://schemas.microsoft.com/office/drawing/2014/main" id="{310BB16B-1E3E-46B7-87BD-2209693D9836}"/>
              </a:ext>
            </a:extLst>
          </p:cNvPr>
          <p:cNvPicPr>
            <a:picLocks noChangeAspect="1"/>
          </p:cNvPicPr>
          <p:nvPr/>
        </p:nvPicPr>
        <p:blipFill rotWithShape="1">
          <a:blip r:embed="rId5"/>
          <a:srcRect r="67376"/>
          <a:stretch/>
        </p:blipFill>
        <p:spPr>
          <a:xfrm>
            <a:off x="2220484" y="1392922"/>
            <a:ext cx="934720" cy="596548"/>
          </a:xfrm>
          <a:prstGeom prst="rect">
            <a:avLst/>
          </a:prstGeom>
        </p:spPr>
      </p:pic>
      <p:cxnSp>
        <p:nvCxnSpPr>
          <p:cNvPr id="7" name="Đường kết nối Mũi tên Thẳng 6">
            <a:extLst>
              <a:ext uri="{FF2B5EF4-FFF2-40B4-BE49-F238E27FC236}">
                <a16:creationId xmlns:a16="http://schemas.microsoft.com/office/drawing/2014/main" id="{8E036357-BB82-44EA-9E6C-622E53D56B19}"/>
              </a:ext>
            </a:extLst>
          </p:cNvPr>
          <p:cNvCxnSpPr>
            <a:cxnSpLocks/>
          </p:cNvCxnSpPr>
          <p:nvPr/>
        </p:nvCxnSpPr>
        <p:spPr>
          <a:xfrm flipV="1">
            <a:off x="2565924" y="119335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5B6F71AE-F3F0-444C-A0FA-6718BDA5B5A9}"/>
              </a:ext>
            </a:extLst>
          </p:cNvPr>
          <p:cNvSpPr/>
          <p:nvPr/>
        </p:nvSpPr>
        <p:spPr>
          <a:xfrm>
            <a:off x="8503920" y="2824480"/>
            <a:ext cx="416560" cy="355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Đường nối Thẳng 14">
            <a:extLst>
              <a:ext uri="{FF2B5EF4-FFF2-40B4-BE49-F238E27FC236}">
                <a16:creationId xmlns:a16="http://schemas.microsoft.com/office/drawing/2014/main" id="{7F84B7EC-FC76-41C2-8898-C107F50EE181}"/>
              </a:ext>
            </a:extLst>
          </p:cNvPr>
          <p:cNvCxnSpPr>
            <a:cxnSpLocks/>
            <a:stCxn id="10" idx="7"/>
          </p:cNvCxnSpPr>
          <p:nvPr/>
        </p:nvCxnSpPr>
        <p:spPr>
          <a:xfrm flipV="1">
            <a:off x="8859476" y="1650556"/>
            <a:ext cx="956112" cy="1226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Đường nối Thẳng 17">
            <a:extLst>
              <a:ext uri="{FF2B5EF4-FFF2-40B4-BE49-F238E27FC236}">
                <a16:creationId xmlns:a16="http://schemas.microsoft.com/office/drawing/2014/main" id="{CBA76608-691F-4487-9BC2-96E69836CA3E}"/>
              </a:ext>
            </a:extLst>
          </p:cNvPr>
          <p:cNvCxnSpPr>
            <a:cxnSpLocks/>
          </p:cNvCxnSpPr>
          <p:nvPr/>
        </p:nvCxnSpPr>
        <p:spPr>
          <a:xfrm>
            <a:off x="9815588" y="1650556"/>
            <a:ext cx="821932"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44148A3A-EA26-4E27-85E7-D98631FE07AE}"/>
                  </a:ext>
                </a:extLst>
              </p:cNvPr>
              <p:cNvSpPr txBox="1"/>
              <p:nvPr/>
            </p:nvSpPr>
            <p:spPr>
              <a:xfrm>
                <a:off x="10666332" y="1392922"/>
                <a:ext cx="1371529" cy="1234249"/>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(1, 1)</a:t>
                </a:r>
              </a:p>
              <a:p>
                <a:r>
                  <a:rPr lang="en-US" dirty="0">
                    <a:latin typeface="Times New Roman" panose="02020603050405020304" pitchFamily="18" charset="0"/>
                    <a:cs typeface="Times New Roman" panose="02020603050405020304" pitchFamily="18" charset="0"/>
                  </a:rPr>
                  <a:t>s = 1, t = 1</a:t>
                </a:r>
              </a:p>
              <a:p>
                <a:r>
                  <a:rPr lang="en-US" dirty="0">
                    <a:latin typeface="Times New Roman" panose="02020603050405020304" pitchFamily="18" charset="0"/>
                    <a:cs typeface="Times New Roman" panose="02020603050405020304" pitchFamily="18" charset="0"/>
                  </a:rPr>
                  <a:t>r =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rPr>
                        </m:ctrlPr>
                      </m:radPr>
                      <m:deg/>
                      <m:e>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e>
                    </m:rad>
                  </m:oMath>
                </a14:m>
                <a:endParaRPr lang="en-US" dirty="0">
                  <a:latin typeface="Times New Roman" panose="02020603050405020304" pitchFamily="18" charset="0"/>
                  <a:cs typeface="Times New Roman" panose="02020603050405020304" pitchFamily="18" charset="0"/>
                </a:endParaRPr>
              </a:p>
              <a:p>
                <a:pPr indent="60325"/>
                <a:r>
                  <a:rPr lang="en-US" dirty="0">
                    <a:latin typeface="Times New Roman" panose="02020603050405020304" pitchFamily="18" charset="0"/>
                    <a:cs typeface="Times New Roman" panose="02020603050405020304" pitchFamily="18" charset="0"/>
                  </a:rPr>
                  <a:t> = 2</a:t>
                </a:r>
              </a:p>
            </p:txBody>
          </p:sp>
        </mc:Choice>
        <mc:Fallback xmlns="">
          <p:sp>
            <p:nvSpPr>
              <p:cNvPr id="21" name="Hộp Văn bản 20">
                <a:extLst>
                  <a:ext uri="{FF2B5EF4-FFF2-40B4-BE49-F238E27FC236}">
                    <a16:creationId xmlns:a16="http://schemas.microsoft.com/office/drawing/2014/main" id="{44148A3A-EA26-4E27-85E7-D98631FE07AE}"/>
                  </a:ext>
                </a:extLst>
              </p:cNvPr>
              <p:cNvSpPr txBox="1">
                <a:spLocks noRot="1" noChangeAspect="1" noMove="1" noResize="1" noEditPoints="1" noAdjustHandles="1" noChangeArrowheads="1" noChangeShapeType="1" noTextEdit="1"/>
              </p:cNvSpPr>
              <p:nvPr/>
            </p:nvSpPr>
            <p:spPr>
              <a:xfrm>
                <a:off x="10666332" y="1392922"/>
                <a:ext cx="1371529" cy="1234249"/>
              </a:xfrm>
              <a:prstGeom prst="rect">
                <a:avLst/>
              </a:prstGeom>
              <a:blipFill>
                <a:blip r:embed="rId6"/>
                <a:stretch>
                  <a:fillRect l="-4000" t="-2463" b="-6897"/>
                </a:stretch>
              </a:blipFill>
            </p:spPr>
            <p:txBody>
              <a:bodyPr/>
              <a:lstStyle/>
              <a:p>
                <a:r>
                  <a:rPr lang="en-US">
                    <a:noFill/>
                  </a:rPr>
                  <a:t> </a:t>
                </a:r>
              </a:p>
            </p:txBody>
          </p:sp>
        </mc:Fallback>
      </mc:AlternateContent>
      <p:sp>
        <p:nvSpPr>
          <p:cNvPr id="23" name="Hộp Văn bản 22">
            <a:extLst>
              <a:ext uri="{FF2B5EF4-FFF2-40B4-BE49-F238E27FC236}">
                <a16:creationId xmlns:a16="http://schemas.microsoft.com/office/drawing/2014/main" id="{15538828-4E4F-44DC-A7F3-843EA2EFDECE}"/>
              </a:ext>
            </a:extLst>
          </p:cNvPr>
          <p:cNvSpPr txBox="1"/>
          <p:nvPr/>
        </p:nvSpPr>
        <p:spPr>
          <a:xfrm>
            <a:off x="5506720" y="5656439"/>
            <a:ext cx="6177280" cy="369332"/>
          </a:xfrm>
          <a:prstGeom prst="rect">
            <a:avLst/>
          </a:prstGeom>
          <a:noFill/>
        </p:spPr>
        <p:txBody>
          <a:bodyPr wrap="square">
            <a:spAutoFit/>
          </a:bodyPr>
          <a:lstStyle/>
          <a:p>
            <a:pPr algn="ctr"/>
            <a:r>
              <a:rPr lang="en-US" sz="1800" b="0" i="0" dirty="0">
                <a:solidFill>
                  <a:srgbClr val="242021"/>
                </a:solidFill>
                <a:effectLst/>
                <a:latin typeface="TimesTen-Roman"/>
              </a:rPr>
              <a:t>Distances from the center for various sizes of square kernels.</a:t>
            </a:r>
            <a:r>
              <a:rPr lang="en-US" dirty="0"/>
              <a:t> </a:t>
            </a:r>
          </a:p>
        </p:txBody>
      </p:sp>
      <p:sp>
        <p:nvSpPr>
          <p:cNvPr id="25" name="Hộp Văn bản 24">
            <a:extLst>
              <a:ext uri="{FF2B5EF4-FFF2-40B4-BE49-F238E27FC236}">
                <a16:creationId xmlns:a16="http://schemas.microsoft.com/office/drawing/2014/main" id="{9CE68188-7FAD-4F81-9F8C-988B0661F9A8}"/>
              </a:ext>
            </a:extLst>
          </p:cNvPr>
          <p:cNvSpPr txBox="1"/>
          <p:nvPr/>
        </p:nvSpPr>
        <p:spPr>
          <a:xfrm>
            <a:off x="590640" y="2182457"/>
            <a:ext cx="5827204" cy="6771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coordinates relate to the center of the kernel</a:t>
            </a:r>
          </a:p>
          <a:p>
            <a:r>
              <a:rPr lang="el-GR" sz="2000"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The standard deviation (controls the amount of blur)</a:t>
            </a:r>
          </a:p>
        </p:txBody>
      </p:sp>
      <p:pic>
        <p:nvPicPr>
          <p:cNvPr id="27" name="Hình ảnh 26">
            <a:extLst>
              <a:ext uri="{FF2B5EF4-FFF2-40B4-BE49-F238E27FC236}">
                <a16:creationId xmlns:a16="http://schemas.microsoft.com/office/drawing/2014/main" id="{757BC8B2-8189-4E19-BE4E-40A9FE57D730}"/>
              </a:ext>
            </a:extLst>
          </p:cNvPr>
          <p:cNvPicPr>
            <a:picLocks noChangeAspect="1"/>
          </p:cNvPicPr>
          <p:nvPr/>
        </p:nvPicPr>
        <p:blipFill>
          <a:blip r:embed="rId7"/>
          <a:stretch>
            <a:fillRect/>
          </a:stretch>
        </p:blipFill>
        <p:spPr>
          <a:xfrm>
            <a:off x="3224609" y="1480838"/>
            <a:ext cx="2835157" cy="679820"/>
          </a:xfrm>
          <a:prstGeom prst="rect">
            <a:avLst/>
          </a:prstGeom>
        </p:spPr>
      </p:pic>
      <mc:AlternateContent xmlns:mc="http://schemas.openxmlformats.org/markup-compatibility/2006" xmlns:a14="http://schemas.microsoft.com/office/drawing/2010/main">
        <mc:Choice Requires="a14">
          <p:sp>
            <p:nvSpPr>
              <p:cNvPr id="28" name="Hộp Văn bản 27">
                <a:extLst>
                  <a:ext uri="{FF2B5EF4-FFF2-40B4-BE49-F238E27FC236}">
                    <a16:creationId xmlns:a16="http://schemas.microsoft.com/office/drawing/2014/main" id="{D364930D-C581-48DD-8753-8CF753A46CBB}"/>
                  </a:ext>
                </a:extLst>
              </p:cNvPr>
              <p:cNvSpPr txBox="1"/>
              <p:nvPr/>
            </p:nvSpPr>
            <p:spPr>
              <a:xfrm>
                <a:off x="49842" y="3632507"/>
                <a:ext cx="658232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constant K =              (ensures the sum of all values equals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𝑟</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(r Distances from the center point to the elements in square kernels</a:t>
                </a:r>
                <a:r>
                  <a:rPr lang="en-US" dirty="0">
                    <a:solidFill>
                      <a:srgbClr val="242021"/>
                    </a:solidFill>
                    <a:latin typeface="TimesTen-Roman"/>
                  </a:rPr>
                  <a:t>)</a:t>
                </a:r>
                <a:endParaRPr lang="en-US" dirty="0"/>
              </a:p>
            </p:txBody>
          </p:sp>
        </mc:Choice>
        <mc:Fallback xmlns="">
          <p:sp>
            <p:nvSpPr>
              <p:cNvPr id="28" name="Hộp Văn bản 27">
                <a:extLst>
                  <a:ext uri="{FF2B5EF4-FFF2-40B4-BE49-F238E27FC236}">
                    <a16:creationId xmlns:a16="http://schemas.microsoft.com/office/drawing/2014/main" id="{D364930D-C581-48DD-8753-8CF753A46CBB}"/>
                  </a:ext>
                </a:extLst>
              </p:cNvPr>
              <p:cNvSpPr txBox="1">
                <a:spLocks noRot="1" noChangeAspect="1" noMove="1" noResize="1" noEditPoints="1" noAdjustHandles="1" noChangeArrowheads="1" noChangeShapeType="1" noTextEdit="1"/>
              </p:cNvSpPr>
              <p:nvPr/>
            </p:nvSpPr>
            <p:spPr>
              <a:xfrm>
                <a:off x="49842" y="3632507"/>
                <a:ext cx="6582320" cy="1200329"/>
              </a:xfrm>
              <a:prstGeom prst="rect">
                <a:avLst/>
              </a:prstGeom>
              <a:blipFill>
                <a:blip r:embed="rId8"/>
                <a:stretch>
                  <a:fillRect l="-741" t="-3046" b="-7107"/>
                </a:stretch>
              </a:blipFill>
            </p:spPr>
            <p:txBody>
              <a:bodyPr/>
              <a:lstStyle/>
              <a:p>
                <a:r>
                  <a:rPr lang="en-US">
                    <a:noFill/>
                  </a:rPr>
                  <a:t> </a:t>
                </a:r>
              </a:p>
            </p:txBody>
          </p:sp>
        </mc:Fallback>
      </mc:AlternateContent>
      <p:pic>
        <p:nvPicPr>
          <p:cNvPr id="29" name="Hình ảnh 28">
            <a:extLst>
              <a:ext uri="{FF2B5EF4-FFF2-40B4-BE49-F238E27FC236}">
                <a16:creationId xmlns:a16="http://schemas.microsoft.com/office/drawing/2014/main" id="{0068A77B-C2DE-463A-B3F6-F5AE461B104D}"/>
              </a:ext>
            </a:extLst>
          </p:cNvPr>
          <p:cNvPicPr>
            <a:picLocks noChangeAspect="1"/>
          </p:cNvPicPr>
          <p:nvPr/>
        </p:nvPicPr>
        <p:blipFill>
          <a:blip r:embed="rId9"/>
          <a:stretch>
            <a:fillRect/>
          </a:stretch>
        </p:blipFill>
        <p:spPr>
          <a:xfrm>
            <a:off x="1721705" y="3467427"/>
            <a:ext cx="619125" cy="657225"/>
          </a:xfrm>
          <a:prstGeom prst="rect">
            <a:avLst/>
          </a:prstGeom>
        </p:spPr>
      </p:pic>
      <p:pic>
        <p:nvPicPr>
          <p:cNvPr id="30" name="Hình ảnh 29">
            <a:extLst>
              <a:ext uri="{FF2B5EF4-FFF2-40B4-BE49-F238E27FC236}">
                <a16:creationId xmlns:a16="http://schemas.microsoft.com/office/drawing/2014/main" id="{E8BFE543-A71A-4D43-8DAE-B7DBBA991953}"/>
              </a:ext>
            </a:extLst>
          </p:cNvPr>
          <p:cNvPicPr>
            <a:picLocks noChangeAspect="1"/>
          </p:cNvPicPr>
          <p:nvPr/>
        </p:nvPicPr>
        <p:blipFill>
          <a:blip r:embed="rId10"/>
          <a:stretch>
            <a:fillRect/>
          </a:stretch>
        </p:blipFill>
        <p:spPr>
          <a:xfrm>
            <a:off x="2200084" y="4832836"/>
            <a:ext cx="1838582" cy="704948"/>
          </a:xfrm>
          <a:prstGeom prst="rect">
            <a:avLst/>
          </a:prstGeom>
        </p:spPr>
      </p:pic>
    </p:spTree>
    <p:extLst>
      <p:ext uri="{BB962C8B-B14F-4D97-AF65-F5344CB8AC3E}">
        <p14:creationId xmlns:p14="http://schemas.microsoft.com/office/powerpoint/2010/main" val="258809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87817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4235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20713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6700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48924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04691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9150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2867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159D9-A5BA-B457-EB2A-8A542338D8CC}"/>
              </a:ext>
            </a:extLst>
          </p:cNvPr>
          <p:cNvPicPr>
            <a:picLocks noChangeAspect="1"/>
          </p:cNvPicPr>
          <p:nvPr/>
        </p:nvPicPr>
        <p:blipFill>
          <a:blip r:embed="rId3"/>
          <a:stretch>
            <a:fillRect/>
          </a:stretch>
        </p:blipFill>
        <p:spPr>
          <a:xfrm>
            <a:off x="335360" y="1309391"/>
            <a:ext cx="10383699" cy="4239217"/>
          </a:xfrm>
          <a:prstGeom prst="rect">
            <a:avLst/>
          </a:prstGeom>
        </p:spPr>
      </p:pic>
      <p:sp>
        <p:nvSpPr>
          <p:cNvPr id="5" name="Tiêu đề 1">
            <a:extLst>
              <a:ext uri="{FF2B5EF4-FFF2-40B4-BE49-F238E27FC236}">
                <a16:creationId xmlns:a16="http://schemas.microsoft.com/office/drawing/2014/main" id="{F066680A-07C0-EC42-F8AC-CD50A166C15F}"/>
              </a:ext>
            </a:extLst>
          </p:cNvPr>
          <p:cNvSpPr>
            <a:spLocks noGrp="1"/>
          </p:cNvSpPr>
          <p:nvPr>
            <p:ph type="title"/>
          </p:nvPr>
        </p:nvSpPr>
        <p:spPr>
          <a:xfrm>
            <a:off x="335360" y="145499"/>
            <a:ext cx="7406613" cy="369524"/>
          </a:xfrm>
        </p:spPr>
        <p:txBody>
          <a:bodyPr/>
          <a:lstStyle/>
          <a:p>
            <a:r>
              <a:rPr lang="en-US" dirty="0"/>
              <a:t>GAUSSIAN FILTER KERNEL</a:t>
            </a:r>
          </a:p>
        </p:txBody>
      </p:sp>
      <p:sp>
        <p:nvSpPr>
          <p:cNvPr id="7" name="Oval 6">
            <a:extLst>
              <a:ext uri="{FF2B5EF4-FFF2-40B4-BE49-F238E27FC236}">
                <a16:creationId xmlns:a16="http://schemas.microsoft.com/office/drawing/2014/main" id="{B8AC9A20-2EE7-AE0C-ACD3-051D43DAE366}"/>
              </a:ext>
            </a:extLst>
          </p:cNvPr>
          <p:cNvSpPr/>
          <p:nvPr/>
        </p:nvSpPr>
        <p:spPr>
          <a:xfrm>
            <a:off x="7841680" y="2602523"/>
            <a:ext cx="753627"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CCC254-550F-3582-2594-8F6C671128E7}"/>
              </a:ext>
            </a:extLst>
          </p:cNvPr>
          <p:cNvCxnSpPr/>
          <p:nvPr/>
        </p:nvCxnSpPr>
        <p:spPr>
          <a:xfrm flipV="1">
            <a:off x="8193373" y="2069960"/>
            <a:ext cx="291402" cy="53256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A36234-9320-ED8B-E534-0D45B8188257}"/>
              </a:ext>
            </a:extLst>
          </p:cNvPr>
          <p:cNvCxnSpPr>
            <a:cxnSpLocks/>
          </p:cNvCxnSpPr>
          <p:nvPr/>
        </p:nvCxnSpPr>
        <p:spPr>
          <a:xfrm>
            <a:off x="8484775" y="2069960"/>
            <a:ext cx="36174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3544DA78-5709-DE03-8526-11E9888F27ED}"/>
              </a:ext>
            </a:extLst>
          </p:cNvPr>
          <p:cNvPicPr>
            <a:picLocks noChangeAspect="1"/>
          </p:cNvPicPr>
          <p:nvPr/>
        </p:nvPicPr>
        <p:blipFill>
          <a:blip r:embed="rId4"/>
          <a:stretch>
            <a:fillRect/>
          </a:stretch>
        </p:blipFill>
        <p:spPr>
          <a:xfrm>
            <a:off x="8978820" y="1774188"/>
            <a:ext cx="733527" cy="562053"/>
          </a:xfrm>
          <a:prstGeom prst="rect">
            <a:avLst/>
          </a:prstGeom>
        </p:spPr>
      </p:pic>
      <p:sp>
        <p:nvSpPr>
          <p:cNvPr id="14" name="Tiêu đề 1">
            <a:extLst>
              <a:ext uri="{FF2B5EF4-FFF2-40B4-BE49-F238E27FC236}">
                <a16:creationId xmlns:a16="http://schemas.microsoft.com/office/drawing/2014/main" id="{BB3A506D-5D45-540C-7FFB-BCBA24308530}"/>
              </a:ext>
            </a:extLst>
          </p:cNvPr>
          <p:cNvSpPr txBox="1">
            <a:spLocks/>
          </p:cNvSpPr>
          <p:nvPr/>
        </p:nvSpPr>
        <p:spPr>
          <a:xfrm>
            <a:off x="9721622" y="1870452"/>
            <a:ext cx="224870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With s = -1 and t = -1</a:t>
            </a:r>
          </a:p>
        </p:txBody>
      </p:sp>
      <p:cxnSp>
        <p:nvCxnSpPr>
          <p:cNvPr id="18" name="Straight Arrow Connector 17">
            <a:extLst>
              <a:ext uri="{FF2B5EF4-FFF2-40B4-BE49-F238E27FC236}">
                <a16:creationId xmlns:a16="http://schemas.microsoft.com/office/drawing/2014/main" id="{406CB1E4-DCF5-BFE0-2C22-A5953325F7F9}"/>
              </a:ext>
            </a:extLst>
          </p:cNvPr>
          <p:cNvCxnSpPr>
            <a:cxnSpLocks/>
          </p:cNvCxnSpPr>
          <p:nvPr/>
        </p:nvCxnSpPr>
        <p:spPr>
          <a:xfrm>
            <a:off x="6446500" y="2982191"/>
            <a:ext cx="505018"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Hình ảnh 29">
            <a:extLst>
              <a:ext uri="{FF2B5EF4-FFF2-40B4-BE49-F238E27FC236}">
                <a16:creationId xmlns:a16="http://schemas.microsoft.com/office/drawing/2014/main" id="{5246CA25-C631-3EA7-6B8D-63F8394F89BC}"/>
              </a:ext>
            </a:extLst>
          </p:cNvPr>
          <p:cNvPicPr>
            <a:picLocks noChangeAspect="1"/>
          </p:cNvPicPr>
          <p:nvPr/>
        </p:nvPicPr>
        <p:blipFill>
          <a:blip r:embed="rId5"/>
          <a:stretch>
            <a:fillRect/>
          </a:stretch>
        </p:blipFill>
        <p:spPr>
          <a:xfrm>
            <a:off x="5527209" y="1069240"/>
            <a:ext cx="1838582" cy="704948"/>
          </a:xfrm>
          <a:prstGeom prst="rect">
            <a:avLst/>
          </a:prstGeom>
        </p:spPr>
      </p:pic>
      <p:sp>
        <p:nvSpPr>
          <p:cNvPr id="26" name="Tiêu đề 1">
            <a:extLst>
              <a:ext uri="{FF2B5EF4-FFF2-40B4-BE49-F238E27FC236}">
                <a16:creationId xmlns:a16="http://schemas.microsoft.com/office/drawing/2014/main" id="{4AAF9204-CF9B-2A03-4C79-5DC451971FFD}"/>
              </a:ext>
            </a:extLst>
          </p:cNvPr>
          <p:cNvSpPr txBox="1">
            <a:spLocks/>
          </p:cNvSpPr>
          <p:nvPr/>
        </p:nvSpPr>
        <p:spPr>
          <a:xfrm>
            <a:off x="5331197" y="2612667"/>
            <a:ext cx="223060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Constant K</a:t>
            </a:r>
          </a:p>
        </p:txBody>
      </p:sp>
      <p:sp>
        <p:nvSpPr>
          <p:cNvPr id="27" name="Rectangle 26">
            <a:extLst>
              <a:ext uri="{FF2B5EF4-FFF2-40B4-BE49-F238E27FC236}">
                <a16:creationId xmlns:a16="http://schemas.microsoft.com/office/drawing/2014/main" id="{320AC671-7047-F8FD-5C97-3DDFE650C8E0}"/>
              </a:ext>
            </a:extLst>
          </p:cNvPr>
          <p:cNvSpPr/>
          <p:nvPr/>
        </p:nvSpPr>
        <p:spPr>
          <a:xfrm>
            <a:off x="6841331" y="3721895"/>
            <a:ext cx="692944" cy="2271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iêu đề 1">
            <a:extLst>
              <a:ext uri="{FF2B5EF4-FFF2-40B4-BE49-F238E27FC236}">
                <a16:creationId xmlns:a16="http://schemas.microsoft.com/office/drawing/2014/main" id="{F7FF35BF-788B-449A-9E54-2C3417D5328D}"/>
              </a:ext>
            </a:extLst>
          </p:cNvPr>
          <p:cNvSpPr txBox="1">
            <a:spLocks/>
          </p:cNvSpPr>
          <p:nvPr/>
        </p:nvSpPr>
        <p:spPr>
          <a:xfrm>
            <a:off x="7841680" y="5260603"/>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a:t>
            </a:r>
          </a:p>
        </p:txBody>
      </p:sp>
      <p:cxnSp>
        <p:nvCxnSpPr>
          <p:cNvPr id="32" name="Straight Arrow Connector 31">
            <a:extLst>
              <a:ext uri="{FF2B5EF4-FFF2-40B4-BE49-F238E27FC236}">
                <a16:creationId xmlns:a16="http://schemas.microsoft.com/office/drawing/2014/main" id="{DFCCB5C2-0519-9755-0AEA-B7CB7A3F2227}"/>
              </a:ext>
            </a:extLst>
          </p:cNvPr>
          <p:cNvCxnSpPr>
            <a:cxnSpLocks/>
          </p:cNvCxnSpPr>
          <p:nvPr/>
        </p:nvCxnSpPr>
        <p:spPr>
          <a:xfrm flipH="1" flipV="1">
            <a:off x="7187803" y="4035562"/>
            <a:ext cx="346472" cy="140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DDBB0-20F0-004E-D9B2-BAA5CD866F3C}"/>
              </a:ext>
            </a:extLst>
          </p:cNvPr>
          <p:cNvCxnSpPr/>
          <p:nvPr/>
        </p:nvCxnSpPr>
        <p:spPr>
          <a:xfrm>
            <a:off x="7534275" y="5445365"/>
            <a:ext cx="3074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iêu đề 1">
            <a:extLst>
              <a:ext uri="{FF2B5EF4-FFF2-40B4-BE49-F238E27FC236}">
                <a16:creationId xmlns:a16="http://schemas.microsoft.com/office/drawing/2014/main" id="{102CA741-8725-380E-8A4F-31B92E2679D7}"/>
              </a:ext>
            </a:extLst>
          </p:cNvPr>
          <p:cNvSpPr txBox="1">
            <a:spLocks/>
          </p:cNvSpPr>
          <p:nvPr/>
        </p:nvSpPr>
        <p:spPr>
          <a:xfrm>
            <a:off x="1833586" y="5274876"/>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solidFill>
                  <a:srgbClr val="016E9F"/>
                </a:solidFill>
                <a:latin typeface="TimesTen-Roman"/>
              </a:rPr>
              <a:t>B</a:t>
            </a:r>
            <a:r>
              <a:rPr lang="en-US" sz="1800" b="0" i="0" dirty="0">
                <a:solidFill>
                  <a:srgbClr val="016E9F"/>
                </a:solidFill>
                <a:effectLst/>
                <a:latin typeface="TimesTen-Roman"/>
              </a:rPr>
              <a:t>ell shape of the Gaussian function</a:t>
            </a:r>
            <a:r>
              <a:rPr lang="en-US" sz="1200" dirty="0"/>
              <a:t> </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47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a:xfrm>
            <a:off x="335360" y="145499"/>
            <a:ext cx="9056290" cy="369524"/>
          </a:xfrm>
        </p:spPr>
        <p:txBody>
          <a:bodyPr/>
          <a:lstStyle/>
          <a:p>
            <a:r>
              <a:rPr lang="en-US" dirty="0"/>
              <a:t>Comparing the </a:t>
            </a:r>
            <a:r>
              <a:rPr lang="en-US" b="1" dirty="0"/>
              <a:t>Box kernel</a:t>
            </a:r>
            <a:r>
              <a:rPr lang="en-US" dirty="0"/>
              <a:t> and the </a:t>
            </a:r>
            <a:r>
              <a:rPr lang="en-US" b="1" dirty="0"/>
              <a:t>Gaussian kernel</a:t>
            </a:r>
            <a:endParaRPr lang="en-US" dirty="0"/>
          </a:p>
        </p:txBody>
      </p:sp>
      <p:pic>
        <p:nvPicPr>
          <p:cNvPr id="7" name="Hình ảnh 6">
            <a:extLst>
              <a:ext uri="{FF2B5EF4-FFF2-40B4-BE49-F238E27FC236}">
                <a16:creationId xmlns:a16="http://schemas.microsoft.com/office/drawing/2014/main" id="{E4C49B15-378B-46AF-9FBD-620802F7F96D}"/>
              </a:ext>
            </a:extLst>
          </p:cNvPr>
          <p:cNvPicPr>
            <a:picLocks noChangeAspect="1"/>
          </p:cNvPicPr>
          <p:nvPr/>
        </p:nvPicPr>
        <p:blipFill>
          <a:blip r:embed="rId3"/>
          <a:stretch>
            <a:fillRect/>
          </a:stretch>
        </p:blipFill>
        <p:spPr>
          <a:xfrm>
            <a:off x="538560" y="1812163"/>
            <a:ext cx="2926000" cy="2933189"/>
          </a:xfrm>
          <a:prstGeom prst="rect">
            <a:avLst/>
          </a:prstGeom>
        </p:spPr>
      </p:pic>
      <p:pic>
        <p:nvPicPr>
          <p:cNvPr id="8" name="Hình ảnh 7">
            <a:extLst>
              <a:ext uri="{FF2B5EF4-FFF2-40B4-BE49-F238E27FC236}">
                <a16:creationId xmlns:a16="http://schemas.microsoft.com/office/drawing/2014/main" id="{45CA600E-32E1-4157-B7A4-3F0794DE7890}"/>
              </a:ext>
            </a:extLst>
          </p:cNvPr>
          <p:cNvPicPr>
            <a:picLocks noChangeAspect="1"/>
          </p:cNvPicPr>
          <p:nvPr/>
        </p:nvPicPr>
        <p:blipFill>
          <a:blip r:embed="rId4"/>
          <a:stretch>
            <a:fillRect/>
          </a:stretch>
        </p:blipFill>
        <p:spPr>
          <a:xfrm>
            <a:off x="4622233" y="1812162"/>
            <a:ext cx="2947533" cy="2933190"/>
          </a:xfrm>
          <a:prstGeom prst="rect">
            <a:avLst/>
          </a:prstGeom>
        </p:spPr>
      </p:pic>
      <p:pic>
        <p:nvPicPr>
          <p:cNvPr id="9" name="Hình ảnh 8">
            <a:extLst>
              <a:ext uri="{FF2B5EF4-FFF2-40B4-BE49-F238E27FC236}">
                <a16:creationId xmlns:a16="http://schemas.microsoft.com/office/drawing/2014/main" id="{5A3ED54E-8034-469A-9069-116EADC06297}"/>
              </a:ext>
            </a:extLst>
          </p:cNvPr>
          <p:cNvPicPr>
            <a:picLocks noChangeAspect="1"/>
          </p:cNvPicPr>
          <p:nvPr/>
        </p:nvPicPr>
        <p:blipFill>
          <a:blip r:embed="rId5"/>
          <a:stretch>
            <a:fillRect/>
          </a:stretch>
        </p:blipFill>
        <p:spPr>
          <a:xfrm>
            <a:off x="8561659" y="1812162"/>
            <a:ext cx="2945887" cy="2933190"/>
          </a:xfrm>
          <a:prstGeom prst="rect">
            <a:avLst/>
          </a:prstGeom>
        </p:spPr>
      </p:pic>
      <p:sp>
        <p:nvSpPr>
          <p:cNvPr id="3" name="TextBox 2">
            <a:extLst>
              <a:ext uri="{FF2B5EF4-FFF2-40B4-BE49-F238E27FC236}">
                <a16:creationId xmlns:a16="http://schemas.microsoft.com/office/drawing/2014/main" id="{B96732CD-D37A-5DAA-D9ED-3A5F204A0586}"/>
              </a:ext>
            </a:extLst>
          </p:cNvPr>
          <p:cNvSpPr txBox="1"/>
          <p:nvPr/>
        </p:nvSpPr>
        <p:spPr>
          <a:xfrm>
            <a:off x="1213524" y="4745352"/>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4" name="TextBox 3">
            <a:extLst>
              <a:ext uri="{FF2B5EF4-FFF2-40B4-BE49-F238E27FC236}">
                <a16:creationId xmlns:a16="http://schemas.microsoft.com/office/drawing/2014/main" id="{653904A9-211A-2C08-06A4-58DE048CC17D}"/>
              </a:ext>
            </a:extLst>
          </p:cNvPr>
          <p:cNvSpPr txBox="1"/>
          <p:nvPr/>
        </p:nvSpPr>
        <p:spPr>
          <a:xfrm>
            <a:off x="5307963" y="4745352"/>
            <a:ext cx="18389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kernel 21x21</a:t>
            </a:r>
          </a:p>
        </p:txBody>
      </p:sp>
      <p:sp>
        <p:nvSpPr>
          <p:cNvPr id="5" name="TextBox 4">
            <a:extLst>
              <a:ext uri="{FF2B5EF4-FFF2-40B4-BE49-F238E27FC236}">
                <a16:creationId xmlns:a16="http://schemas.microsoft.com/office/drawing/2014/main" id="{B883A162-68B8-F10B-360D-27C259DCDEC2}"/>
              </a:ext>
            </a:extLst>
          </p:cNvPr>
          <p:cNvSpPr txBox="1"/>
          <p:nvPr/>
        </p:nvSpPr>
        <p:spPr>
          <a:xfrm>
            <a:off x="8884287" y="4745352"/>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21x21</a:t>
            </a:r>
          </a:p>
        </p:txBody>
      </p:sp>
      <p:pic>
        <p:nvPicPr>
          <p:cNvPr id="10" name="Picture 9">
            <a:extLst>
              <a:ext uri="{FF2B5EF4-FFF2-40B4-BE49-F238E27FC236}">
                <a16:creationId xmlns:a16="http://schemas.microsoft.com/office/drawing/2014/main" id="{98B5E584-BACD-DC56-4793-B651DAEDC29F}"/>
              </a:ext>
            </a:extLst>
          </p:cNvPr>
          <p:cNvPicPr>
            <a:picLocks noChangeAspect="1"/>
          </p:cNvPicPr>
          <p:nvPr/>
        </p:nvPicPr>
        <p:blipFill>
          <a:blip r:embed="rId6"/>
          <a:stretch>
            <a:fillRect/>
          </a:stretch>
        </p:blipFill>
        <p:spPr>
          <a:xfrm>
            <a:off x="8561659" y="1812162"/>
            <a:ext cx="2945886" cy="2952951"/>
          </a:xfrm>
          <a:prstGeom prst="rect">
            <a:avLst/>
          </a:prstGeom>
        </p:spPr>
      </p:pic>
      <p:sp>
        <p:nvSpPr>
          <p:cNvPr id="11" name="TextBox 10">
            <a:extLst>
              <a:ext uri="{FF2B5EF4-FFF2-40B4-BE49-F238E27FC236}">
                <a16:creationId xmlns:a16="http://schemas.microsoft.com/office/drawing/2014/main" id="{44ED633D-94C7-42BC-1644-2AE47256287F}"/>
              </a:ext>
            </a:extLst>
          </p:cNvPr>
          <p:cNvSpPr txBox="1"/>
          <p:nvPr/>
        </p:nvSpPr>
        <p:spPr>
          <a:xfrm>
            <a:off x="8884287" y="4765113"/>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43x43</a:t>
            </a:r>
          </a:p>
        </p:txBody>
      </p:sp>
      <p:sp>
        <p:nvSpPr>
          <p:cNvPr id="12" name="Oval 11">
            <a:extLst>
              <a:ext uri="{FF2B5EF4-FFF2-40B4-BE49-F238E27FC236}">
                <a16:creationId xmlns:a16="http://schemas.microsoft.com/office/drawing/2014/main" id="{2A63F421-9A0B-F7A2-BAF6-3AE8DC49C7BB}"/>
              </a:ext>
            </a:extLst>
          </p:cNvPr>
          <p:cNvSpPr/>
          <p:nvPr/>
        </p:nvSpPr>
        <p:spPr>
          <a:xfrm>
            <a:off x="10346755"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F390A69-1517-8D12-7E96-573EF6F7B809}"/>
              </a:ext>
            </a:extLst>
          </p:cNvPr>
          <p:cNvSpPr/>
          <p:nvPr/>
        </p:nvSpPr>
        <p:spPr>
          <a:xfrm>
            <a:off x="6431980"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524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287991-33EC-5C8D-6E01-A9A84FC181D1}"/>
              </a:ext>
            </a:extLst>
          </p:cNvPr>
          <p:cNvSpPr txBox="1"/>
          <p:nvPr/>
        </p:nvSpPr>
        <p:spPr>
          <a:xfrm>
            <a:off x="1155759" y="4746593"/>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0A968C86-23C0-3E28-6930-E257545F903B}"/>
              </a:ext>
            </a:extLst>
          </p:cNvPr>
          <p:cNvSpPr txBox="1"/>
          <p:nvPr/>
        </p:nvSpPr>
        <p:spPr>
          <a:xfrm>
            <a:off x="4597031"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3.0</a:t>
            </a:r>
            <a:endParaRPr lang="en-US" dirty="0">
              <a:latin typeface="Times New Roman" panose="02020603050405020304" pitchFamily="18" charset="0"/>
              <a:cs typeface="Times New Roman" panose="02020603050405020304" pitchFamily="18" charset="0"/>
            </a:endParaRP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2" name="Picture 11">
            <a:extLst>
              <a:ext uri="{FF2B5EF4-FFF2-40B4-BE49-F238E27FC236}">
                <a16:creationId xmlns:a16="http://schemas.microsoft.com/office/drawing/2014/main" id="{E6AC042F-3C62-B2A7-F0FA-0B09DEBCF041}"/>
              </a:ext>
            </a:extLst>
          </p:cNvPr>
          <p:cNvPicPr>
            <a:picLocks noChangeAspect="1"/>
          </p:cNvPicPr>
          <p:nvPr/>
        </p:nvPicPr>
        <p:blipFill>
          <a:blip r:embed="rId2"/>
          <a:stretch>
            <a:fillRect/>
          </a:stretch>
        </p:blipFill>
        <p:spPr>
          <a:xfrm>
            <a:off x="4481153" y="1305603"/>
            <a:ext cx="3229695" cy="3324274"/>
          </a:xfrm>
          <a:prstGeom prst="rect">
            <a:avLst/>
          </a:prstGeom>
        </p:spPr>
      </p:pic>
      <p:pic>
        <p:nvPicPr>
          <p:cNvPr id="3" name="Picture 2">
            <a:extLst>
              <a:ext uri="{FF2B5EF4-FFF2-40B4-BE49-F238E27FC236}">
                <a16:creationId xmlns:a16="http://schemas.microsoft.com/office/drawing/2014/main" id="{899DE49C-B4D7-FDE8-7B7A-59A8C21220AD}"/>
              </a:ext>
            </a:extLst>
          </p:cNvPr>
          <p:cNvPicPr>
            <a:picLocks noChangeAspect="1"/>
          </p:cNvPicPr>
          <p:nvPr/>
        </p:nvPicPr>
        <p:blipFill>
          <a:blip r:embed="rId3"/>
          <a:stretch>
            <a:fillRect/>
          </a:stretch>
        </p:blipFill>
        <p:spPr>
          <a:xfrm>
            <a:off x="8626945" y="1305603"/>
            <a:ext cx="3229695" cy="3338640"/>
          </a:xfrm>
          <a:prstGeom prst="rect">
            <a:avLst/>
          </a:prstGeom>
        </p:spPr>
      </p:pic>
      <p:pic>
        <p:nvPicPr>
          <p:cNvPr id="6" name="Picture 5">
            <a:extLst>
              <a:ext uri="{FF2B5EF4-FFF2-40B4-BE49-F238E27FC236}">
                <a16:creationId xmlns:a16="http://schemas.microsoft.com/office/drawing/2014/main" id="{D5AEFEFE-EC17-C970-8DCE-984FC3F3F0BF}"/>
              </a:ext>
            </a:extLst>
          </p:cNvPr>
          <p:cNvPicPr>
            <a:picLocks noChangeAspect="1"/>
          </p:cNvPicPr>
          <p:nvPr/>
        </p:nvPicPr>
        <p:blipFill>
          <a:blip r:embed="rId4"/>
          <a:stretch>
            <a:fillRect/>
          </a:stretch>
        </p:blipFill>
        <p:spPr>
          <a:xfrm>
            <a:off x="335360" y="1309001"/>
            <a:ext cx="3229696" cy="3335242"/>
          </a:xfrm>
          <a:prstGeom prst="rect">
            <a:avLst/>
          </a:prstGeom>
        </p:spPr>
      </p:pic>
      <p:sp>
        <p:nvSpPr>
          <p:cNvPr id="11" name="TextBox 10">
            <a:extLst>
              <a:ext uri="{FF2B5EF4-FFF2-40B4-BE49-F238E27FC236}">
                <a16:creationId xmlns:a16="http://schemas.microsoft.com/office/drawing/2014/main" id="{046B19B2-ADAF-0D87-FD07-CA3F0EE82357}"/>
              </a:ext>
            </a:extLst>
          </p:cNvPr>
          <p:cNvSpPr txBox="1"/>
          <p:nvPr/>
        </p:nvSpPr>
        <p:spPr>
          <a:xfrm>
            <a:off x="8742823"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5.0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7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B2967-0AAF-0B03-1D8B-E5DFEAE2F3FD}"/>
              </a:ext>
            </a:extLst>
          </p:cNvPr>
          <p:cNvPicPr>
            <a:picLocks noChangeAspect="1"/>
          </p:cNvPicPr>
          <p:nvPr/>
        </p:nvPicPr>
        <p:blipFill>
          <a:blip r:embed="rId2"/>
          <a:stretch>
            <a:fillRect/>
          </a:stretch>
        </p:blipFill>
        <p:spPr>
          <a:xfrm>
            <a:off x="1004835" y="1042659"/>
            <a:ext cx="4604693" cy="4759012"/>
          </a:xfrm>
          <a:prstGeom prst="rect">
            <a:avLst/>
          </a:prstGeom>
        </p:spPr>
      </p:pic>
      <p:pic>
        <p:nvPicPr>
          <p:cNvPr id="7" name="Picture 6">
            <a:extLst>
              <a:ext uri="{FF2B5EF4-FFF2-40B4-BE49-F238E27FC236}">
                <a16:creationId xmlns:a16="http://schemas.microsoft.com/office/drawing/2014/main" id="{0B279049-66CF-1E97-A0BB-5AD8BF7BC496}"/>
              </a:ext>
            </a:extLst>
          </p:cNvPr>
          <p:cNvPicPr>
            <a:picLocks noChangeAspect="1"/>
          </p:cNvPicPr>
          <p:nvPr/>
        </p:nvPicPr>
        <p:blipFill>
          <a:blip r:embed="rId3"/>
          <a:stretch>
            <a:fillRect/>
          </a:stretch>
        </p:blipFill>
        <p:spPr>
          <a:xfrm>
            <a:off x="6459091" y="1049494"/>
            <a:ext cx="4614194" cy="4759012"/>
          </a:xfrm>
          <a:prstGeom prst="rect">
            <a:avLst/>
          </a:prstGeom>
        </p:spPr>
      </p:pic>
      <p:sp>
        <p:nvSpPr>
          <p:cNvPr id="8" name="TextBox 7">
            <a:extLst>
              <a:ext uri="{FF2B5EF4-FFF2-40B4-BE49-F238E27FC236}">
                <a16:creationId xmlns:a16="http://schemas.microsoft.com/office/drawing/2014/main" id="{1B287991-33EC-5C8D-6E01-A9A84FC181D1}"/>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9" name="TextBox 8">
            <a:extLst>
              <a:ext uri="{FF2B5EF4-FFF2-40B4-BE49-F238E27FC236}">
                <a16:creationId xmlns:a16="http://schemas.microsoft.com/office/drawing/2014/main" id="{0A968C86-23C0-3E28-6930-E257545F903B}"/>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spTree>
    <p:extLst>
      <p:ext uri="{BB962C8B-B14F-4D97-AF65-F5344CB8AC3E}">
        <p14:creationId xmlns:p14="http://schemas.microsoft.com/office/powerpoint/2010/main" val="171427232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7513</TotalTime>
  <Words>738</Words>
  <Application>Microsoft Office PowerPoint</Application>
  <PresentationFormat>Màn hình rộng</PresentationFormat>
  <Paragraphs>77</Paragraphs>
  <Slides>57</Slides>
  <Notes>8</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57</vt:i4>
      </vt:variant>
    </vt:vector>
  </HeadingPairs>
  <TitlesOfParts>
    <vt:vector size="69" baseType="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Bản trình bày PowerPoint</vt:lpstr>
      <vt:lpstr>LOW-PASS FILTER</vt:lpstr>
      <vt:lpstr>BOX FILTER KERNEL</vt:lpstr>
      <vt:lpstr>BOX FILTER KERNEL</vt:lpstr>
      <vt:lpstr>GAUSSIAN FILTER KERNEL</vt:lpstr>
      <vt:lpstr>GAUSSIAN FILTER KERNEL</vt:lpstr>
      <vt:lpstr>Comparing the Box kernel and the Gaussian kernel</vt:lpstr>
      <vt:lpstr>GAUSSIAN FILTER KERNEL</vt:lpstr>
      <vt:lpstr>GAUSSIAN FILTER KERNEL</vt:lpstr>
      <vt:lpstr>BOX FILTER KERNEL</vt:lpstr>
      <vt:lpstr>GAUSSIAN FILTER KERNEL</vt:lpstr>
      <vt:lpstr>BILATERAL FILTER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278</cp:revision>
  <dcterms:created xsi:type="dcterms:W3CDTF">2024-11-29T08:47:06Z</dcterms:created>
  <dcterms:modified xsi:type="dcterms:W3CDTF">2025-05-21T17:48:38Z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